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20"/>
  </p:notesMasterIdLst>
  <p:sldIdLst>
    <p:sldId id="270" r:id="rId6"/>
    <p:sldId id="259" r:id="rId7"/>
    <p:sldId id="260" r:id="rId8"/>
    <p:sldId id="261" r:id="rId9"/>
    <p:sldId id="272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505"/>
    <a:srgbClr val="D00000"/>
    <a:srgbClr val="FF4F4F"/>
    <a:srgbClr val="740000"/>
    <a:srgbClr val="68ACE5"/>
    <a:srgbClr val="0072CF"/>
    <a:srgbClr val="000BCF"/>
    <a:srgbClr val="FFFFFF"/>
    <a:srgbClr val="000000"/>
    <a:srgbClr val="003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C5BE-9BD1-49FC-838E-49599207D466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4C5E8-2AF3-49FD-9E39-50122889BB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7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876" y="1879347"/>
            <a:ext cx="12192000" cy="3402772"/>
          </a:xfrm>
          <a:prstGeom prst="rect">
            <a:avLst/>
          </a:prstGeom>
          <a:solidFill>
            <a:srgbClr val="0072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173" y="506543"/>
            <a:ext cx="3240000" cy="673515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5282120"/>
            <a:ext cx="12192000" cy="583836"/>
          </a:xfrm>
          <a:prstGeom prst="rect">
            <a:avLst/>
          </a:prstGeom>
          <a:solidFill>
            <a:srgbClr val="003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ubtitle 8"/>
          <p:cNvSpPr>
            <a:spLocks noGrp="1"/>
          </p:cNvSpPr>
          <p:nvPr>
            <p:ph type="subTitle" idx="4294967295"/>
          </p:nvPr>
        </p:nvSpPr>
        <p:spPr>
          <a:xfrm>
            <a:off x="541173" y="3213396"/>
            <a:ext cx="11107902" cy="5032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buNone/>
            </a:pP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 idx="4294967295"/>
          </p:nvPr>
        </p:nvSpPr>
        <p:spPr>
          <a:xfrm>
            <a:off x="541173" y="2451645"/>
            <a:ext cx="11107902" cy="52387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algn="l"/>
            <a:endParaRPr lang="en-GB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5865955"/>
            <a:ext cx="12192000" cy="338449"/>
          </a:xfrm>
          <a:prstGeom prst="rect">
            <a:avLst/>
          </a:prstGeom>
          <a:solidFill>
            <a:srgbClr val="68A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72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924637"/>
          </a:xfrm>
          <a:prstGeom prst="rect">
            <a:avLst/>
          </a:prstGeom>
          <a:solidFill>
            <a:srgbClr val="0072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0" y="919504"/>
            <a:ext cx="12192000" cy="338449"/>
          </a:xfrm>
          <a:prstGeom prst="rect">
            <a:avLst/>
          </a:prstGeom>
          <a:solidFill>
            <a:srgbClr val="68A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3894" y="355288"/>
            <a:ext cx="11313757" cy="5693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6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363894" y="1708151"/>
            <a:ext cx="11313757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altLang="en-US" dirty="0" smtClean="0"/>
              <a:t>Click to add text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079787"/>
            <a:ext cx="12192000" cy="778213"/>
          </a:xfrm>
          <a:prstGeom prst="rect">
            <a:avLst/>
          </a:prstGeom>
          <a:solidFill>
            <a:srgbClr val="003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895" y="6233465"/>
            <a:ext cx="2340000" cy="47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4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924637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0" y="919504"/>
            <a:ext cx="12192000" cy="338449"/>
          </a:xfrm>
          <a:prstGeom prst="rect">
            <a:avLst/>
          </a:prstGeom>
          <a:solidFill>
            <a:srgbClr val="FF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3894" y="355288"/>
            <a:ext cx="11313757" cy="5693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6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363894" y="1708151"/>
            <a:ext cx="11313757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000">
                <a:solidFill>
                  <a:srgbClr val="C00000"/>
                </a:solidFill>
              </a:defRPr>
            </a:lvl1pPr>
            <a:lvl2pPr>
              <a:defRPr sz="18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altLang="en-US" dirty="0" smtClean="0"/>
              <a:t>Click to add text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079787"/>
            <a:ext cx="12192000" cy="778213"/>
          </a:xfrm>
          <a:prstGeom prst="rect">
            <a:avLst/>
          </a:prstGeom>
          <a:solidFill>
            <a:srgbClr val="74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895" y="6233465"/>
            <a:ext cx="2340000" cy="47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67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D56C-509D-4EE2-9A5B-60E70F1D959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F32B-1D90-47A0-ABA8-ECA16787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7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D56C-509D-4EE2-9A5B-60E70F1D959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F32B-1D90-47A0-ABA8-ECA16787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41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D56C-509D-4EE2-9A5B-60E70F1D959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F32B-1D90-47A0-ABA8-ECA16787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02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D56C-509D-4EE2-9A5B-60E70F1D959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2F32B-1D90-47A0-ABA8-ECA16787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71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12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10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2" r:id="rId3"/>
    <p:sldLayoutId id="2147483653" r:id="rId4"/>
    <p:sldLayoutId id="2147483654" r:id="rId5"/>
    <p:sldLayoutId id="214748365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4797" y="3713845"/>
            <a:ext cx="6021262" cy="100643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542049" y="2451645"/>
            <a:ext cx="11107902" cy="523875"/>
          </a:xfrm>
        </p:spPr>
        <p:txBody>
          <a:bodyPr/>
          <a:lstStyle/>
          <a:p>
            <a:pPr algn="ctr"/>
            <a:r>
              <a:rPr lang="en-GB" sz="7200" b="1" dirty="0" smtClean="0">
                <a:solidFill>
                  <a:schemeClr val="bg1"/>
                </a:solidFill>
              </a:rPr>
              <a:t>Open Access</a:t>
            </a:r>
            <a:r>
              <a:rPr lang="en-GB" sz="7200" b="1" dirty="0">
                <a:solidFill>
                  <a:schemeClr val="bg1"/>
                </a:solidFill>
              </a:rPr>
              <a:t> </a:t>
            </a:r>
            <a:r>
              <a:rPr lang="en-GB" sz="7200" b="1" dirty="0" smtClean="0">
                <a:solidFill>
                  <a:schemeClr val="bg1"/>
                </a:solidFill>
              </a:rPr>
              <a:t>and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Author’s accepted manuscript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4400" dirty="0"/>
              <a:t>The final author-created version after peer-review but before typesetting or copy-editing by the publisher</a:t>
            </a:r>
            <a:r>
              <a:rPr lang="en-GB" sz="4400" dirty="0" smtClean="0"/>
              <a:t>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78732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Author’s accepted manuscript</a:t>
            </a:r>
            <a:endParaRPr lang="en-GB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8157" y="1401004"/>
            <a:ext cx="7744874" cy="4681466"/>
          </a:xfrm>
        </p:spPr>
      </p:pic>
    </p:spTree>
    <p:extLst>
      <p:ext uri="{BB962C8B-B14F-4D97-AF65-F5344CB8AC3E}">
        <p14:creationId xmlns:p14="http://schemas.microsoft.com/office/powerpoint/2010/main" val="157040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How to ensure REF eligibility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4400" dirty="0"/>
              <a:t>We don’t know which articles will be selected for REF2021, so the safest course of action is to make them </a:t>
            </a:r>
            <a:r>
              <a:rPr lang="en-GB" sz="4400" b="1" dirty="0"/>
              <a:t>all</a:t>
            </a:r>
            <a:r>
              <a:rPr lang="en-GB" sz="4400" dirty="0"/>
              <a:t> Open Access.</a:t>
            </a:r>
          </a:p>
        </p:txBody>
      </p:sp>
    </p:spTree>
    <p:extLst>
      <p:ext uri="{BB962C8B-B14F-4D97-AF65-F5344CB8AC3E}">
        <p14:creationId xmlns:p14="http://schemas.microsoft.com/office/powerpoint/2010/main" val="308071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Contact us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numCol="2" anchor="ctr">
            <a:noAutofit/>
          </a:bodyPr>
          <a:lstStyle/>
          <a:p>
            <a:pPr algn="ctr"/>
            <a:endParaRPr lang="en-GB" sz="2800" dirty="0" smtClean="0"/>
          </a:p>
          <a:p>
            <a:pPr algn="ctr"/>
            <a:r>
              <a:rPr lang="en-GB" sz="2800" b="1" dirty="0" smtClean="0"/>
              <a:t>Open </a:t>
            </a:r>
            <a:r>
              <a:rPr lang="en-GB" sz="2800" b="1" dirty="0"/>
              <a:t>Access Team</a:t>
            </a:r>
          </a:p>
          <a:p>
            <a:pPr algn="ctr"/>
            <a:r>
              <a:rPr lang="en-GB" sz="2800" dirty="0"/>
              <a:t>Office of Scholarly Communication</a:t>
            </a:r>
          </a:p>
          <a:p>
            <a:pPr algn="ctr"/>
            <a:r>
              <a:rPr lang="en-GB" sz="2800" dirty="0"/>
              <a:t>Cambridge University Library</a:t>
            </a:r>
          </a:p>
          <a:p>
            <a:pPr algn="ctr"/>
            <a:r>
              <a:rPr lang="en-GB" sz="2800" dirty="0"/>
              <a:t> </a:t>
            </a:r>
          </a:p>
          <a:p>
            <a:pPr algn="ctr"/>
            <a:r>
              <a:rPr lang="en-GB" sz="2800" dirty="0"/>
              <a:t>info@openaccess.cam.ac.uk</a:t>
            </a:r>
          </a:p>
          <a:p>
            <a:pPr algn="ctr"/>
            <a:r>
              <a:rPr lang="en-GB" sz="2800" dirty="0"/>
              <a:t>www.openaccess.cam.ac.uk</a:t>
            </a:r>
          </a:p>
          <a:p>
            <a:pPr algn="ctr"/>
            <a:r>
              <a:rPr lang="en-GB" sz="2800" dirty="0"/>
              <a:t>01223 </a:t>
            </a:r>
            <a:r>
              <a:rPr lang="en-GB" sz="2800" dirty="0" smtClean="0"/>
              <a:t>7 65740</a:t>
            </a:r>
            <a:endParaRPr lang="en-GB" sz="2800" dirty="0"/>
          </a:p>
          <a:p>
            <a:pPr algn="ctr"/>
            <a:endParaRPr lang="en-GB" sz="2800" dirty="0" smtClean="0"/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b="1" dirty="0"/>
              <a:t>REF Team</a:t>
            </a:r>
          </a:p>
          <a:p>
            <a:pPr algn="ctr"/>
            <a:r>
              <a:rPr lang="en-GB" sz="2800" dirty="0"/>
              <a:t>Research Strategy Office</a:t>
            </a:r>
          </a:p>
          <a:p>
            <a:pPr algn="ctr"/>
            <a:r>
              <a:rPr lang="en-GB" sz="2800" dirty="0"/>
              <a:t>The Old Schools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REF2021@admin.cam.ac.uk</a:t>
            </a:r>
          </a:p>
          <a:p>
            <a:pPr algn="ctr"/>
            <a:r>
              <a:rPr lang="en-GB" sz="2800" dirty="0"/>
              <a:t>www.ref.admin.cam.ac.uk</a:t>
            </a:r>
          </a:p>
          <a:p>
            <a:pPr algn="ctr"/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624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© </a:t>
            </a:r>
            <a:r>
              <a:rPr lang="en-GB" dirty="0"/>
              <a:t>2018 University of Cambridge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With </a:t>
            </a:r>
            <a:r>
              <a:rPr lang="en-GB" dirty="0"/>
              <a:t>the exception of the </a:t>
            </a:r>
            <a:r>
              <a:rPr lang="en-GB" dirty="0" smtClean="0"/>
              <a:t>REF2021 </a:t>
            </a:r>
            <a:r>
              <a:rPr lang="en-GB" dirty="0"/>
              <a:t>and University of Cambridge logos, this work is licensed under a Creative Commons Attribution-</a:t>
            </a:r>
            <a:r>
              <a:rPr lang="en-GB" dirty="0" err="1"/>
              <a:t>ShareAlike</a:t>
            </a:r>
            <a:r>
              <a:rPr lang="en-GB" dirty="0"/>
              <a:t> 4.0 International License.</a:t>
            </a:r>
          </a:p>
          <a:p>
            <a:endParaRPr lang="en-GB" dirty="0"/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894" y="2815360"/>
            <a:ext cx="1226820" cy="42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REF Open Access policy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3800" b="1" dirty="0" smtClean="0"/>
              <a:t>1 April 2016</a:t>
            </a:r>
          </a:p>
          <a:p>
            <a:pPr algn="ctr"/>
            <a:endParaRPr lang="en-GB" sz="4400" dirty="0" smtClean="0"/>
          </a:p>
          <a:p>
            <a:pPr algn="ctr"/>
            <a:r>
              <a:rPr lang="en-GB" sz="4400" dirty="0" smtClean="0"/>
              <a:t>The REF </a:t>
            </a:r>
            <a:r>
              <a:rPr lang="en-GB" sz="4400" dirty="0"/>
              <a:t>Open Access policy came into </a:t>
            </a:r>
            <a:r>
              <a:rPr lang="en-GB" sz="4400" dirty="0" smtClean="0"/>
              <a:t>effect.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5886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REF Open Access policy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3800" b="1" dirty="0" smtClean="0"/>
              <a:t>1 April 2016</a:t>
            </a:r>
          </a:p>
          <a:p>
            <a:pPr algn="ctr"/>
            <a:endParaRPr lang="en-GB" sz="4400" dirty="0" smtClean="0"/>
          </a:p>
          <a:p>
            <a:pPr algn="ctr"/>
            <a:r>
              <a:rPr lang="en-GB" sz="4400" dirty="0" smtClean="0"/>
              <a:t>Any </a:t>
            </a:r>
            <a:r>
              <a:rPr lang="en-GB" sz="4400" dirty="0"/>
              <a:t>publication accepted </a:t>
            </a:r>
            <a:r>
              <a:rPr lang="en-GB" sz="4400" b="1" u="sng" dirty="0"/>
              <a:t>before</a:t>
            </a:r>
            <a:r>
              <a:rPr lang="en-GB" sz="4400" dirty="0"/>
              <a:t> this date is automatically eligible for REF2021</a:t>
            </a:r>
            <a:r>
              <a:rPr lang="en-GB" sz="4400" dirty="0" smtClean="0"/>
              <a:t>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1991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REF Open Access policy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13800" b="1" dirty="0" smtClean="0"/>
              <a:t>1 April 2016</a:t>
            </a:r>
          </a:p>
          <a:p>
            <a:pPr algn="ctr"/>
            <a:endParaRPr lang="en-GB" sz="4400" dirty="0" smtClean="0"/>
          </a:p>
          <a:p>
            <a:pPr algn="ctr"/>
            <a:r>
              <a:rPr lang="en-GB" sz="4400" dirty="0" smtClean="0"/>
              <a:t>Some </a:t>
            </a:r>
            <a:r>
              <a:rPr lang="en-GB" sz="4400" dirty="0"/>
              <a:t>publications accepted </a:t>
            </a:r>
            <a:r>
              <a:rPr lang="en-GB" sz="4400" b="1" u="sng" dirty="0"/>
              <a:t>after</a:t>
            </a:r>
            <a:r>
              <a:rPr lang="en-GB" sz="4400" dirty="0"/>
              <a:t> this date must comply with the </a:t>
            </a:r>
            <a:r>
              <a:rPr lang="en-GB" sz="4400" dirty="0" smtClean="0"/>
              <a:t>policy </a:t>
            </a:r>
            <a:r>
              <a:rPr lang="en-GB" sz="4400" dirty="0"/>
              <a:t>to be REF eligible</a:t>
            </a:r>
            <a:r>
              <a:rPr lang="en-GB" sz="4400" dirty="0" smtClean="0"/>
              <a:t>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2175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Key REF2021 dates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103104"/>
              </p:ext>
            </p:extLst>
          </p:nvPr>
        </p:nvGraphicFramePr>
        <p:xfrm>
          <a:off x="363538" y="1708150"/>
          <a:ext cx="10906013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04017">
                  <a:extLst>
                    <a:ext uri="{9D8B030D-6E8A-4147-A177-3AD203B41FA5}">
                      <a16:colId xmlns:a16="http://schemas.microsoft.com/office/drawing/2014/main" val="2201246153"/>
                    </a:ext>
                  </a:extLst>
                </a:gridCol>
                <a:gridCol w="6701996">
                  <a:extLst>
                    <a:ext uri="{9D8B030D-6E8A-4147-A177-3AD203B41FA5}">
                      <a16:colId xmlns:a16="http://schemas.microsoft.com/office/drawing/2014/main" val="1051983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 smtClean="0">
                          <a:solidFill>
                            <a:schemeClr val="bg1"/>
                          </a:solidFill>
                        </a:rPr>
                        <a:t>1 January 2014</a:t>
                      </a:r>
                      <a:endParaRPr lang="en-GB" sz="4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REF publication period starts</a:t>
                      </a:r>
                      <a:endParaRPr lang="en-GB" sz="4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36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2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 smtClean="0">
                          <a:solidFill>
                            <a:schemeClr val="bg1"/>
                          </a:solidFill>
                        </a:rPr>
                        <a:t>1 April 2016</a:t>
                      </a:r>
                      <a:endParaRPr lang="en-GB" sz="4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Open Access policy starts</a:t>
                      </a:r>
                      <a:endParaRPr lang="en-GB" sz="4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30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78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 smtClean="0">
                          <a:solidFill>
                            <a:schemeClr val="bg1"/>
                          </a:solidFill>
                        </a:rPr>
                        <a:t>31</a:t>
                      </a:r>
                      <a:r>
                        <a:rPr lang="en-GB" sz="4000" b="0" baseline="0" dirty="0" smtClean="0">
                          <a:solidFill>
                            <a:schemeClr val="bg1"/>
                          </a:solidFill>
                        </a:rPr>
                        <a:t> December 2020</a:t>
                      </a:r>
                      <a:endParaRPr lang="en-GB" sz="4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REF publication period ends</a:t>
                      </a:r>
                      <a:endParaRPr lang="en-GB" sz="4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91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83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REF Open Access policy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The </a:t>
            </a:r>
            <a:r>
              <a:rPr lang="en-GB" sz="4000" dirty="0" smtClean="0"/>
              <a:t>REF </a:t>
            </a:r>
            <a:r>
              <a:rPr lang="en-GB" sz="4000" dirty="0"/>
              <a:t>Open Access policy only applies to the following research outputs: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 dirty="0" smtClean="0"/>
              <a:t>Journal articles</a:t>
            </a:r>
          </a:p>
          <a:p>
            <a:pPr lvl="1" indent="0">
              <a:buNone/>
            </a:pPr>
            <a:r>
              <a:rPr lang="en-GB" sz="2400" dirty="0" smtClean="0"/>
              <a:t>Including letters, communications, reviews, </a:t>
            </a:r>
            <a:r>
              <a:rPr lang="en-GB" sz="2400" smtClean="0"/>
              <a:t>editorials, </a:t>
            </a:r>
            <a:r>
              <a:rPr lang="en-GB" sz="2400" dirty="0" smtClean="0"/>
              <a:t>etc.</a:t>
            </a:r>
          </a:p>
          <a:p>
            <a:pPr lvl="1" indent="0">
              <a:buNone/>
            </a:pPr>
            <a:endParaRPr lang="en-GB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b="1" dirty="0"/>
              <a:t>Conference proceedings</a:t>
            </a:r>
            <a:r>
              <a:rPr lang="en-GB" sz="4000" dirty="0"/>
              <a:t> </a:t>
            </a:r>
            <a:r>
              <a:rPr lang="en-GB" sz="4000" dirty="0" smtClean="0"/>
              <a:t>(published </a:t>
            </a:r>
            <a:r>
              <a:rPr lang="en-GB" sz="4000" dirty="0"/>
              <a:t>with an </a:t>
            </a:r>
            <a:r>
              <a:rPr lang="en-GB" sz="4000" dirty="0" smtClean="0"/>
              <a:t>ISSN)</a:t>
            </a:r>
          </a:p>
          <a:p>
            <a:pPr lvl="1" indent="0">
              <a:buNone/>
            </a:pPr>
            <a:r>
              <a:rPr lang="en-GB" sz="2400" dirty="0" smtClean="0"/>
              <a:t>Full length conference papers. </a:t>
            </a:r>
            <a:r>
              <a:rPr lang="en-GB" sz="2400" b="1" dirty="0"/>
              <a:t>N</a:t>
            </a:r>
            <a:r>
              <a:rPr lang="en-GB" sz="2400" b="1" dirty="0" smtClean="0"/>
              <a:t>ot</a:t>
            </a:r>
            <a:r>
              <a:rPr lang="en-GB" sz="2400" dirty="0" smtClean="0"/>
              <a:t> abstracts, posters, presentations or talks.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7009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REF Open Access </a:t>
            </a:r>
            <a:r>
              <a:rPr lang="en-GB" dirty="0" smtClean="0"/>
              <a:t>policy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GB" sz="4400" dirty="0"/>
              <a:t>Journal articles and conference proceedings </a:t>
            </a:r>
            <a:r>
              <a:rPr lang="en-GB" sz="4400" b="1" dirty="0"/>
              <a:t>must be</a:t>
            </a:r>
            <a:r>
              <a:rPr lang="en-GB" sz="4400" dirty="0"/>
              <a:t> deposited in a suitable Open Access repository within </a:t>
            </a:r>
            <a:r>
              <a:rPr lang="en-GB" sz="4400" b="1" u="sng" dirty="0"/>
              <a:t>three months </a:t>
            </a:r>
            <a:r>
              <a:rPr lang="en-GB" sz="4400" dirty="0"/>
              <a:t>of acceptance.</a:t>
            </a:r>
          </a:p>
        </p:txBody>
      </p:sp>
    </p:spTree>
    <p:extLst>
      <p:ext uri="{BB962C8B-B14F-4D97-AF65-F5344CB8AC3E}">
        <p14:creationId xmlns:p14="http://schemas.microsoft.com/office/powerpoint/2010/main" val="101519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Open Access repository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b="1" dirty="0"/>
              <a:t>www.repository.cam.ac.uk</a:t>
            </a:r>
          </a:p>
          <a:p>
            <a:pPr algn="ctr"/>
            <a:endParaRPr lang="en-GB" sz="4400" dirty="0"/>
          </a:p>
          <a:p>
            <a:pPr algn="ctr"/>
            <a:r>
              <a:rPr lang="en-GB" sz="4400" dirty="0"/>
              <a:t>Apollo is Cambridge’s institutional repository and is compliant with the </a:t>
            </a:r>
            <a:r>
              <a:rPr lang="en-GB" sz="4400" dirty="0" smtClean="0"/>
              <a:t>REF Open Access </a:t>
            </a:r>
            <a:r>
              <a:rPr lang="en-GB" sz="4400" dirty="0"/>
              <a:t>policy</a:t>
            </a:r>
            <a:r>
              <a:rPr lang="en-GB" sz="4400" dirty="0" smtClean="0"/>
              <a:t>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1969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How to ensure REF eligibility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b="1" dirty="0" smtClean="0"/>
              <a:t>www.openaccess.cam.ac.uk</a:t>
            </a:r>
          </a:p>
          <a:p>
            <a:pPr algn="ctr"/>
            <a:endParaRPr lang="en-GB" sz="4400" b="1" dirty="0" smtClean="0"/>
          </a:p>
          <a:p>
            <a:pPr algn="ctr"/>
            <a:r>
              <a:rPr lang="en-GB" sz="4400" dirty="0"/>
              <a:t>Upload the accepted </a:t>
            </a:r>
            <a:r>
              <a:rPr lang="en-GB" sz="4400" dirty="0" smtClean="0"/>
              <a:t>manuscript</a:t>
            </a:r>
            <a:endParaRPr lang="en-GB" sz="4400" dirty="0"/>
          </a:p>
          <a:p>
            <a:pPr algn="ctr"/>
            <a:r>
              <a:rPr lang="en-GB" sz="4400" dirty="0" smtClean="0"/>
              <a:t>immediately upon acceptance for publication.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858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81653EDF44B4CA8E0818D72355EE3" ma:contentTypeVersion="8" ma:contentTypeDescription="Create a new document." ma:contentTypeScope="" ma:versionID="6420707788a18021d1bc88c79ffb0778">
  <xsd:schema xmlns:xsd="http://www.w3.org/2001/XMLSchema" xmlns:xs="http://www.w3.org/2001/XMLSchema" xmlns:p="http://schemas.microsoft.com/office/2006/metadata/properties" xmlns:ns2="3a32412c-7cc2-420a-bb7f-1eef43bfa86f" xmlns:ns3="4802f5d8-eb31-4047-8075-bf0e2351b4f3" targetNamespace="http://schemas.microsoft.com/office/2006/metadata/properties" ma:root="true" ma:fieldsID="87786b21190da1db87b967833267bdb2" ns2:_="" ns3:_="">
    <xsd:import namespace="3a32412c-7cc2-420a-bb7f-1eef43bfa86f"/>
    <xsd:import namespace="4802f5d8-eb31-4047-8075-bf0e2351b4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32412c-7cc2-420a-bb7f-1eef43bfa8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02f5d8-eb31-4047-8075-bf0e2351b4f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8E00EA-2A2C-4252-BCDF-598EF9672E2F}">
  <ds:schemaRefs>
    <ds:schemaRef ds:uri="3a32412c-7cc2-420a-bb7f-1eef43bfa86f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802f5d8-eb31-4047-8075-bf0e2351b4f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BEF1B32-3601-4A25-9AB4-D32D0FD3D1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14C318-E7BC-4B99-B456-2D230820DD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32412c-7cc2-420a-bb7f-1eef43bfa86f"/>
    <ds:schemaRef ds:uri="4802f5d8-eb31-4047-8075-bf0e2351b4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289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Custom Design</vt:lpstr>
      <vt:lpstr>Open Access 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UIS, University of Cambridge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as2507@cam.ac.uk</dc:creator>
  <cp:lastModifiedBy>Arthur Smith</cp:lastModifiedBy>
  <cp:revision>35</cp:revision>
  <dcterms:created xsi:type="dcterms:W3CDTF">2017-09-14T13:39:33Z</dcterms:created>
  <dcterms:modified xsi:type="dcterms:W3CDTF">2018-05-01T17:03:14Z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0x01010099681653EDF44B4CA8E0818D72355EE3</vt:lpwstr>
  </property>
</Properties>
</file>